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8" r:id="rId3"/>
    <p:sldId id="257" r:id="rId4"/>
    <p:sldId id="270" r:id="rId5"/>
    <p:sldId id="272" r:id="rId6"/>
    <p:sldId id="263" r:id="rId7"/>
    <p:sldId id="264" r:id="rId8"/>
    <p:sldId id="273" r:id="rId9"/>
    <p:sldId id="274" r:id="rId10"/>
    <p:sldId id="275" r:id="rId11"/>
    <p:sldId id="297" r:id="rId12"/>
    <p:sldId id="282" r:id="rId13"/>
    <p:sldId id="284" r:id="rId14"/>
    <p:sldId id="295" r:id="rId15"/>
    <p:sldId id="285" r:id="rId16"/>
    <p:sldId id="286" r:id="rId17"/>
    <p:sldId id="289" r:id="rId18"/>
    <p:sldId id="277" r:id="rId19"/>
    <p:sldId id="288" r:id="rId20"/>
    <p:sldId id="293" r:id="rId21"/>
    <p:sldId id="28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3584" autoAdjust="0"/>
  </p:normalViewPr>
  <p:slideViewPr>
    <p:cSldViewPr>
      <p:cViewPr varScale="1">
        <p:scale>
          <a:sx n="110" d="100"/>
          <a:sy n="110" d="100"/>
        </p:scale>
        <p:origin x="-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D17D-4803-490E-A8AF-BD4A26566DA4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FAC1-7E7C-409C-A814-DCAA0D89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2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CE50-2AAE-48E4-8787-2A26466B1A39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48496-F2E6-4086-8404-E9D474C6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5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54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5FB56F-73EC-49C7-B8FA-122C9B9347F8}" type="slidenum">
              <a:rPr lang="en-US" sz="1200">
                <a:latin typeface="+mn-lt"/>
                <a:ea typeface="+mn-ea"/>
                <a:cs typeface="Arial" charset="0"/>
              </a:rPr>
              <a:pPr algn="r">
                <a:defRPr/>
              </a:pPr>
              <a:t>2</a:t>
            </a:fld>
            <a:endParaRPr lang="en-US" sz="1200"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3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05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28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28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2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8762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ivest@mit.edu" TargetMode="External"/><Relationship Id="rId3" Type="http://schemas.openxmlformats.org/officeDocument/2006/relationships/hyperlink" Target="mailto:ari.juels@rsa.com" TargetMode="External"/><Relationship Id="rId7" Type="http://schemas.openxmlformats.org/officeDocument/2006/relationships/image" Target="../media/image2.gif"/><Relationship Id="rId2" Type="http://schemas.openxmlformats.org/officeDocument/2006/relationships/hyperlink" Target="mailto:marten.vandijk@rs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emil@cs.berkeley.edu" TargetMode="External"/><Relationship Id="rId4" Type="http://schemas.openxmlformats.org/officeDocument/2006/relationships/hyperlink" Target="mailto:alina.oprea@rsa.com" TargetMode="External"/><Relationship Id="rId9" Type="http://schemas.openxmlformats.org/officeDocument/2006/relationships/hyperlink" Target="mailto:nikolaos.triandopoulos@rsa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23" Type="http://schemas.openxmlformats.org/officeDocument/2006/relationships/image" Target="../media/image1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23" Type="http://schemas.openxmlformats.org/officeDocument/2006/relationships/image" Target="../media/image1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w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8.wm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98425"/>
            <a:ext cx="8839200" cy="1393825"/>
          </a:xfrm>
        </p:spPr>
        <p:txBody>
          <a:bodyPr lIns="0" tIns="0" rIns="0" bIns="0">
            <a:noAutofit/>
          </a:bodyPr>
          <a:lstStyle/>
          <a:p>
            <a:r>
              <a:rPr lang="en-US" sz="5400" b="1" baseline="-25000" dirty="0"/>
              <a:t>Hourglass Schemes:</a:t>
            </a:r>
            <a:br>
              <a:rPr lang="en-US" sz="5400" b="1" baseline="-25000" dirty="0"/>
            </a:br>
            <a:r>
              <a:rPr lang="en-US" sz="5400" b="1" baseline="-25000" dirty="0"/>
              <a:t>How to Prove that Cloud Files Are Encrypted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35153"/>
              </p:ext>
            </p:extLst>
          </p:nvPr>
        </p:nvGraphicFramePr>
        <p:xfrm>
          <a:off x="315621" y="2971800"/>
          <a:ext cx="8382000" cy="1203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Marten van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Dijk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Ari </a:t>
                      </a:r>
                      <a:r>
                        <a:rPr lang="en-US" sz="2800" b="1" dirty="0" err="1" smtClean="0"/>
                        <a:t>Juels</a:t>
                      </a:r>
                      <a:endParaRPr lang="en-US" sz="2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Alina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Oprea</a:t>
                      </a:r>
                      <a:endParaRPr lang="en-US" sz="2800" b="1" dirty="0"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marten.vandijk@rsa.com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ari.juels@rsa.com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alina.oprea@rsa.com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48024"/>
              </p:ext>
            </p:extLst>
          </p:nvPr>
        </p:nvGraphicFramePr>
        <p:xfrm>
          <a:off x="1524000" y="1432561"/>
          <a:ext cx="2794000" cy="12344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40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Emil Stefanov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UC Berkeley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hlinkClick r:id="rId5"/>
                        </a:rPr>
                        <a:t>emil@cs.berkeley.edu</a:t>
                      </a:r>
                      <a:endParaRPr lang="en-US" sz="1800" u="none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33450" y="5843365"/>
            <a:ext cx="7277100" cy="866776"/>
            <a:chOff x="609600" y="5843365"/>
            <a:chExt cx="7277100" cy="866776"/>
          </a:xfrm>
        </p:grpSpPr>
        <p:pic>
          <p:nvPicPr>
            <p:cNvPr id="2052" name="Picture 4" descr="RSA Laboratori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843365"/>
              <a:ext cx="476250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rsa.com/rsalabs/images/headerLabs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843365"/>
              <a:ext cx="251460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16691" y="1752600"/>
            <a:ext cx="285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Joint work with:</a:t>
            </a:r>
            <a:endParaRPr lang="en-US" sz="3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1750"/>
              </p:ext>
            </p:extLst>
          </p:nvPr>
        </p:nvGraphicFramePr>
        <p:xfrm>
          <a:off x="1219200" y="4419600"/>
          <a:ext cx="6400800" cy="1203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/>
                <a:gridCol w="32004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Ronald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Rivest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Nikos </a:t>
                      </a:r>
                      <a:r>
                        <a:rPr lang="en-US" sz="2800" b="1" dirty="0" err="1" smtClean="0"/>
                        <a:t>Triandopoulos</a:t>
                      </a:r>
                      <a:endParaRPr lang="en-US" sz="2800" b="1" dirty="0"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rivest@mit.edu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nikolaos.triandopoulos@rsa.com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Our Solution: Hourglass Schemes</a:t>
            </a:r>
            <a:endParaRPr lang="en-US" dirty="0"/>
          </a:p>
        </p:txBody>
      </p:sp>
      <p:pic>
        <p:nvPicPr>
          <p:cNvPr id="7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11" y="131989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017" y="268252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9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892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" y="305052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1319891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2522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3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76" y="127070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96342" y="2633338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163174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2" y="1535668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6600" y="22214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70295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83721" y="2249269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1" name="Picture 12" descr="MC90043392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9" y="1366152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935182" y="2618509"/>
            <a:ext cx="2795154" cy="796876"/>
          </a:xfrm>
          <a:custGeom>
            <a:avLst/>
            <a:gdLst>
              <a:gd name="connsiteX0" fmla="*/ 0 w 2795154"/>
              <a:gd name="connsiteY0" fmla="*/ 665018 h 958181"/>
              <a:gd name="connsiteX1" fmla="*/ 2005445 w 2795154"/>
              <a:gd name="connsiteY1" fmla="*/ 924791 h 958181"/>
              <a:gd name="connsiteX2" fmla="*/ 2795154 w 2795154"/>
              <a:gd name="connsiteY2" fmla="*/ 0 h 958181"/>
              <a:gd name="connsiteX0" fmla="*/ 0 w 2795154"/>
              <a:gd name="connsiteY0" fmla="*/ 665018 h 796876"/>
              <a:gd name="connsiteX1" fmla="*/ 1963882 w 2795154"/>
              <a:gd name="connsiteY1" fmla="*/ 706582 h 796876"/>
              <a:gd name="connsiteX2" fmla="*/ 2795154 w 2795154"/>
              <a:gd name="connsiteY2" fmla="*/ 0 h 7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796876">
                <a:moveTo>
                  <a:pt x="0" y="665018"/>
                </a:moveTo>
                <a:cubicBezTo>
                  <a:pt x="769793" y="850322"/>
                  <a:pt x="1498023" y="817418"/>
                  <a:pt x="1963882" y="706582"/>
                </a:cubicBezTo>
                <a:cubicBezTo>
                  <a:pt x="2429741" y="595746"/>
                  <a:pt x="2633229" y="406977"/>
                  <a:pt x="2795154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13" y="4495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773476" y="2747055"/>
            <a:ext cx="779724" cy="1673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0" y="3392269"/>
            <a:ext cx="111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</a:t>
            </a:r>
            <a:br>
              <a:rPr lang="en-US" dirty="0" smtClean="0"/>
            </a:br>
            <a:r>
              <a:rPr lang="en-US" dirty="0" smtClean="0"/>
              <a:t>assists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326269" y="2970404"/>
            <a:ext cx="1578155" cy="22111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5199" y="3600271"/>
            <a:ext cx="1599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verifies by periodically challenging random file blocks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334969" y="3030379"/>
            <a:ext cx="42810" cy="139047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14800" y="3200400"/>
            <a:ext cx="119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verifies encryption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684590" y="3020412"/>
            <a:ext cx="1498423" cy="153271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38400" y="3724870"/>
            <a:ext cx="140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uploads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605" y="5334000"/>
            <a:ext cx="336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client never needs to permanently store and manage keys.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4" grpId="0"/>
      <p:bldP spid="15" grpId="0" animBg="1"/>
      <p:bldP spid="15" grpId="1" animBg="1"/>
      <p:bldP spid="17" grpId="0"/>
      <p:bldP spid="17" grpId="1"/>
      <p:bldP spid="18" grpId="0" animBg="1"/>
      <p:bldP spid="18" grpId="1" animBg="1"/>
      <p:bldP spid="20" grpId="0"/>
      <p:bldP spid="20" grpId="1"/>
      <p:bldP spid="22" grpId="0" animBg="1"/>
      <p:bldP spid="22" grpId="1" animBg="1"/>
      <p:bldP spid="26" grpId="0"/>
      <p:bldP spid="26" grpId="1"/>
      <p:bldP spid="29" grpId="0"/>
      <p:bldP spid="42" grpId="0"/>
      <p:bldP spid="42" grpId="1"/>
      <p:bldP spid="46" grpId="0"/>
      <p:bldP spid="46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7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11" y="131989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017" y="268252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9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892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1319891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2522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3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76" y="127070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96342" y="2633338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163174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2" y="1535668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6600" y="22214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70295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83721" y="2249269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1" name="Picture 12" descr="MC90043392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9" y="1366152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26" y="4495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7772400" y="2970404"/>
            <a:ext cx="0" cy="15253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7600" y="3505200"/>
            <a:ext cx="1599939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client checks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883227" y="3148445"/>
            <a:ext cx="1371600" cy="540739"/>
          </a:xfrm>
          <a:custGeom>
            <a:avLst/>
            <a:gdLst>
              <a:gd name="connsiteX0" fmla="*/ 0 w 1205345"/>
              <a:gd name="connsiteY0" fmla="*/ 290946 h 692537"/>
              <a:gd name="connsiteX1" fmla="*/ 727363 w 1205345"/>
              <a:gd name="connsiteY1" fmla="*/ 685800 h 692537"/>
              <a:gd name="connsiteX2" fmla="*/ 1205345 w 1205345"/>
              <a:gd name="connsiteY2" fmla="*/ 0 h 692537"/>
              <a:gd name="connsiteX0" fmla="*/ 0 w 1371600"/>
              <a:gd name="connsiteY0" fmla="*/ 72737 h 686067"/>
              <a:gd name="connsiteX1" fmla="*/ 893618 w 1371600"/>
              <a:gd name="connsiteY1" fmla="*/ 685800 h 686067"/>
              <a:gd name="connsiteX2" fmla="*/ 1371600 w 1371600"/>
              <a:gd name="connsiteY2" fmla="*/ 0 h 686067"/>
              <a:gd name="connsiteX0" fmla="*/ 0 w 1371600"/>
              <a:gd name="connsiteY0" fmla="*/ 72737 h 540739"/>
              <a:gd name="connsiteX1" fmla="*/ 779318 w 1371600"/>
              <a:gd name="connsiteY1" fmla="*/ 540328 h 540739"/>
              <a:gd name="connsiteX2" fmla="*/ 1371600 w 1371600"/>
              <a:gd name="connsiteY2" fmla="*/ 0 h 54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540739">
                <a:moveTo>
                  <a:pt x="0" y="72737"/>
                </a:moveTo>
                <a:cubicBezTo>
                  <a:pt x="263236" y="294409"/>
                  <a:pt x="550718" y="552451"/>
                  <a:pt x="779318" y="540328"/>
                </a:cubicBezTo>
                <a:cubicBezTo>
                  <a:pt x="1007918" y="528205"/>
                  <a:pt x="1233054" y="318654"/>
                  <a:pt x="13716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435" y="3763662"/>
            <a:ext cx="2406965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dversarial cloud wants to</a:t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rgbClr val="FF0000"/>
                </a:solidFill>
              </a:rPr>
              <a:t>only</a:t>
            </a:r>
            <a:r>
              <a:rPr lang="en-US" sz="2400" dirty="0" smtClean="0"/>
              <a:t> store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16336" y="1066800"/>
            <a:ext cx="3090438" cy="2134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49591" y="3465493"/>
            <a:ext cx="478940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Hourglass property: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costly to compute “on the fly”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29194" y="3116300"/>
            <a:ext cx="741101" cy="3889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3168" y="5105400"/>
            <a:ext cx="414083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 an adversarial cloud must store </a:t>
            </a:r>
            <a:r>
              <a:rPr lang="en-US" sz="2800" b="1" dirty="0" smtClean="0">
                <a:solidFill>
                  <a:srgbClr val="FF0000"/>
                </a:solidFill>
              </a:rPr>
              <a:t>both</a:t>
            </a:r>
            <a:r>
              <a:rPr lang="en-US" sz="2800" b="1" dirty="0" smtClean="0"/>
              <a:t> files.</a:t>
            </a:r>
            <a:endParaRPr lang="en-US" sz="2800" b="1" dirty="0"/>
          </a:p>
        </p:txBody>
      </p:sp>
      <p:pic>
        <p:nvPicPr>
          <p:cNvPr id="37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663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40768" y="6106180"/>
            <a:ext cx="414083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Double the storage!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 animBg="1"/>
      <p:bldP spid="17" grpId="0"/>
      <p:bldP spid="18" grpId="0" animBg="1"/>
      <p:bldP spid="20" grpId="0"/>
      <p:bldP spid="29" grpId="0"/>
      <p:bldP spid="3" grpId="0" animBg="1"/>
      <p:bldP spid="28" grpId="0"/>
      <p:bldP spid="4" grpId="0" animBg="1"/>
      <p:bldP spid="30" grpId="0"/>
      <p:bldP spid="36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Hourglass Framework: More than a Scheme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46437"/>
            <a:ext cx="8077200" cy="26209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Encodings: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Watermarking</a:t>
            </a:r>
          </a:p>
          <a:p>
            <a:pPr lvl="1"/>
            <a:r>
              <a:rPr lang="en-US" dirty="0" smtClean="0"/>
              <a:t>File Bindings</a:t>
            </a:r>
          </a:p>
          <a:p>
            <a:r>
              <a:rPr lang="en-US" dirty="0" smtClean="0"/>
              <a:t>Hourglass functions:</a:t>
            </a:r>
          </a:p>
          <a:p>
            <a:pPr lvl="1"/>
            <a:r>
              <a:rPr lang="en-US" dirty="0" smtClean="0"/>
              <a:t>Butterfly </a:t>
            </a:r>
          </a:p>
          <a:p>
            <a:pPr lvl="1"/>
            <a:r>
              <a:rPr lang="en-US" dirty="0" smtClean="0"/>
              <a:t>Permutation</a:t>
            </a:r>
          </a:p>
          <a:p>
            <a:pPr lvl="1"/>
            <a:r>
              <a:rPr lang="en-US" dirty="0" smtClean="0"/>
              <a:t>RSA</a:t>
            </a:r>
            <a:endParaRPr lang="en-US" dirty="0"/>
          </a:p>
        </p:txBody>
      </p:sp>
      <p:pic>
        <p:nvPicPr>
          <p:cNvPr id="5" name="Picture 12" descr="MC9004339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17" y="3810000"/>
            <a:ext cx="16625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il\Desktop\Hourglass\Images\Binary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535" y="2219980"/>
            <a:ext cx="3907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Modular Components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85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Encryption: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b="1" dirty="0" smtClean="0"/>
                  <a:t>Watermarking: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||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Tag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Embed a tag into the file</a:t>
                </a:r>
              </a:p>
              <a:p>
                <a:pPr lvl="1"/>
                <a:r>
                  <a:rPr lang="en-US" dirty="0" smtClean="0"/>
                  <a:t>Tag says that the file is stored on a specific cloud</a:t>
                </a:r>
              </a:p>
              <a:p>
                <a:pPr lvl="1"/>
                <a:r>
                  <a:rPr lang="en-US" dirty="0" smtClean="0"/>
                  <a:t>Tag signed by the cloud</a:t>
                </a:r>
              </a:p>
              <a:p>
                <a:pPr lvl="1"/>
                <a:r>
                  <a:rPr lang="en-US" dirty="0" smtClean="0"/>
                  <a:t>Evidence of data leakage origin.</a:t>
                </a:r>
              </a:p>
              <a:p>
                <a:r>
                  <a:rPr lang="en-US" b="1" dirty="0" smtClean="0"/>
                  <a:t>File Binding: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Combine multiple files into one encoding.</a:t>
                </a:r>
              </a:p>
              <a:p>
                <a:pPr lvl="1"/>
                <a:r>
                  <a:rPr lang="en-US" dirty="0" smtClean="0"/>
                  <a:t>E.g., embedded license.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1630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Emil\Desktop\Hourglass\Images\Binary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6581" y="1524000"/>
                <a:ext cx="6830219" cy="26333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Costly to apply “on the fly”</a:t>
                </a:r>
              </a:p>
              <a:p>
                <a:r>
                  <a:rPr lang="en-US" dirty="0"/>
                  <a:t>Impose a resource </a:t>
                </a:r>
                <a:r>
                  <a:rPr lang="en-US" dirty="0" smtClean="0"/>
                  <a:t>lower bound </a:t>
                </a:r>
                <a:r>
                  <a:rPr lang="en-US" dirty="0"/>
                  <a:t>on </a:t>
                </a:r>
                <a:r>
                  <a:rPr lang="en-US" dirty="0" smtClean="0"/>
                  <a:t>the cloud to compute:</a:t>
                </a:r>
                <a:br>
                  <a:rPr lang="en-US" dirty="0" smtClean="0"/>
                </a:br>
                <a:r>
                  <a:rPr lang="en-US" sz="4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𝑮</m:t>
                    </m:r>
                    <m:r>
                      <a:rPr lang="en-US" sz="4400" b="1" i="1" smtClean="0">
                        <a:latin typeface="Cambria Math"/>
                      </a:rPr>
                      <m:t>→</m:t>
                    </m:r>
                    <m:r>
                      <a:rPr lang="en-US" sz="4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dirty="0" smtClean="0"/>
                  <a:t>,</a:t>
                </a:r>
                <a:r>
                  <a:rPr lang="en-US" sz="4400" b="1" dirty="0" smtClean="0"/>
                  <a:t> </a:t>
                </a:r>
                <a:r>
                  <a:rPr lang="en-US" sz="4400" dirty="0" smtClean="0"/>
                  <a:t>and hence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𝑭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6581" y="1524000"/>
                <a:ext cx="6830219" cy="2633388"/>
              </a:xfrm>
              <a:blipFill rotWithShape="1">
                <a:blip r:embed="rId2"/>
                <a:stretch>
                  <a:fillRect l="-1875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MC9004339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981200" cy="25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503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08006" y="61076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14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68" y="4745036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78989" y="6107667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6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65" y="469585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03331" y="6058483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570163" y="5038365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31" y="4960813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62200" y="5646613"/>
            <a:ext cx="1793503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 smtClean="0"/>
              <a:t>encoding</a:t>
            </a:r>
            <a:br>
              <a:rPr lang="en-US" dirty="0" smtClean="0"/>
            </a:br>
            <a:r>
              <a:rPr lang="en-US" dirty="0" smtClean="0"/>
              <a:t>(e.g., encryption)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477284" y="5038365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90710" y="5674414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3" name="Picture 12" descr="MC9004339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8" y="4791297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4168914"/>
                <a:ext cx="6270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68914"/>
                <a:ext cx="62709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43400" y="4117395"/>
                <a:ext cx="6447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7395"/>
                <a:ext cx="64472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39000" y="4055050"/>
                <a:ext cx="7040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055050"/>
                <a:ext cx="704039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5" grpId="0"/>
      <p:bldP spid="17" grpId="0"/>
      <p:bldP spid="18" grpId="0" animBg="1"/>
      <p:bldP spid="20" grpId="0"/>
      <p:bldP spid="21" grpId="0" animBg="1"/>
      <p:bldP spid="2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 Function: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19600"/>
                <a:ext cx="8229600" cy="2286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Cloud can always recover the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0" smtClean="0">
                        <a:latin typeface="Cambria Math"/>
                      </a:rPr>
                      <m:t>RSA</m:t>
                    </m:r>
                    <m:r>
                      <m:rPr>
                        <m:nor/>
                      </m:rPr>
                      <a:rPr lang="en-US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RecoverMessage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(using </a:t>
                </a:r>
                <a:r>
                  <a:rPr lang="en-US" dirty="0" smtClean="0"/>
                  <a:t>client’s </a:t>
                </a:r>
                <a:r>
                  <a:rPr lang="en-US" dirty="0"/>
                  <a:t>public RSA key)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Decode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Resource bound: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computation</a:t>
                </a:r>
              </a:p>
              <a:p>
                <a:pPr lvl="1"/>
                <a:r>
                  <a:rPr lang="en-US" dirty="0"/>
                  <a:t>Completely infeasible for </a:t>
                </a:r>
                <a:r>
                  <a:rPr lang="en-US" dirty="0" smtClean="0"/>
                  <a:t>cloud: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doesn’t have the </a:t>
                </a:r>
                <a:r>
                  <a:rPr lang="en-US" dirty="0" smtClean="0"/>
                  <a:t>RSA signing key to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19600"/>
                <a:ext cx="8229600" cy="2286000"/>
              </a:xfrm>
              <a:blipFill rotWithShape="1">
                <a:blip r:embed="rId3"/>
                <a:stretch>
                  <a:fillRect l="-1037" t="-4800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blipFill rotWithShape="1">
                <a:blip r:embed="rId8"/>
                <a:stretch>
                  <a:fillRect l="-980" b="-294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29000" y="1295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632" t="-10526" r="-2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blipFill rotWithShape="1">
                <a:blip r:embed="rId10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blipFill rotWithShape="1">
                <a:blip r:embed="rId11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blipFill rotWithShape="1">
                <a:blip r:embed="rId12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blipFill rotWithShape="1">
                <a:blip r:embed="rId13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blipFill rotWithShape="1">
                <a:blip r:embed="rId14"/>
                <a:stretch>
                  <a:fillRect l="-1961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29000" y="245918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" t="-10526" r="-205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blipFill rotWithShape="1">
                <a:blip r:embed="rId1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blipFill rotWithShape="1">
                <a:blip r:embed="rId17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blipFill rotWithShape="1">
                <a:blip r:embed="rId18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blipFill rotWithShape="1">
                <a:blip r:embed="rId19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blipFill rotWithShape="1">
                <a:blip r:embed="rId20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34193" y="364699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2381" t="-10526" r="-178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295400" y="1905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13826" y="1904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8619" y="1904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38219" y="1884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19993" y="1904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09419" y="3048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27845" y="3047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42638" y="3047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52238" y="3027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34012" y="3047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2819400"/>
                <a:ext cx="39283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</a:rPr>
                  <a:t>Client computes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RSA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Sign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i="0" dirty="0" smtClean="0">
                    <a:latin typeface="+mj-lt"/>
                  </a:rPr>
                  <a:t>using random RSA private key.</a:t>
                </a:r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19400"/>
                <a:ext cx="3928383" cy="1200329"/>
              </a:xfrm>
              <a:prstGeom prst="rect">
                <a:avLst/>
              </a:prstGeom>
              <a:blipFill rotWithShape="1">
                <a:blip r:embed="rId22"/>
                <a:stretch>
                  <a:fillRect l="-2329" t="-4082" r="-170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12" descr="MC900433921[1]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79756" y="1752600"/>
            <a:ext cx="380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encoding (encryption, watermarking, file binding)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Hourglass Function: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34" y="4572000"/>
                <a:ext cx="8973966" cy="2133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Client later challenges the cloud for sequential ranges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Sequential range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Random blocks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𝑭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Resource bound: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disk seeks</a:t>
                </a:r>
              </a:p>
              <a:p>
                <a:pPr lvl="1"/>
                <a:r>
                  <a:rPr lang="en-US" dirty="0" smtClean="0"/>
                  <a:t>A misbehaving cloud (that only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) will need to do many random accesses to respond to a challenge.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34" y="4572000"/>
                <a:ext cx="8973966" cy="2133600"/>
              </a:xfrm>
              <a:blipFill rotWithShape="1">
                <a:blip r:embed="rId3"/>
                <a:stretch>
                  <a:fillRect l="-1086" t="-4286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blipFill rotWithShape="1">
                <a:blip r:embed="rId8"/>
                <a:stretch>
                  <a:fillRect l="-980" b="-294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29000" y="1295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632" t="-10526" r="-2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blipFill rotWithShape="1">
                <a:blip r:embed="rId10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blipFill rotWithShape="1">
                <a:blip r:embed="rId11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blipFill rotWithShape="1">
                <a:blip r:embed="rId12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blipFill rotWithShape="1">
                <a:blip r:embed="rId13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blipFill rotWithShape="1">
                <a:blip r:embed="rId14"/>
                <a:stretch>
                  <a:fillRect l="-1961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29000" y="245918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" t="-10526" r="-205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blipFill rotWithShape="1">
                <a:blip r:embed="rId1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blipFill rotWithShape="1">
                <a:blip r:embed="rId17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blipFill rotWithShape="1">
                <a:blip r:embed="rId18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blipFill rotWithShape="1">
                <a:blip r:embed="rId19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blipFill rotWithShape="1">
                <a:blip r:embed="rId20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34193" y="364699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2381" t="-10526" r="-178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295400" y="1905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13826" y="1904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8619" y="1904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38219" y="1884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19993" y="1904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79756" y="1752600"/>
            <a:ext cx="380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encoding (encryption, watermarking, file binding)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09419" y="3048000"/>
            <a:ext cx="618426" cy="660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27845" y="3047999"/>
            <a:ext cx="2186955" cy="598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295400" y="3047998"/>
            <a:ext cx="1247238" cy="660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438400" y="3027218"/>
            <a:ext cx="713839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133026" y="3047997"/>
            <a:ext cx="1000991" cy="6605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00600" y="2667000"/>
                <a:ext cx="39070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</a:rPr>
                  <a:t>Randomly permute the blocks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to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>No cryptographic operations.</a:t>
                </a:r>
              </a:p>
              <a:p>
                <a:r>
                  <a:rPr lang="en-US" sz="2400" dirty="0" smtClean="0"/>
                  <a:t>Operates on tiny blocks.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667000"/>
                <a:ext cx="3907043" cy="1569660"/>
              </a:xfrm>
              <a:prstGeom prst="rect">
                <a:avLst/>
              </a:prstGeom>
              <a:blipFill rotWithShape="1">
                <a:blip r:embed="rId22"/>
                <a:stretch>
                  <a:fillRect l="-2500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12" descr="MC900433921[1]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5" grpId="0"/>
      <p:bldP spid="35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5500" y="1676400"/>
            <a:ext cx="5372100" cy="409884"/>
            <a:chOff x="2095500" y="1828800"/>
            <a:chExt cx="5372100" cy="409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80" b="-869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80" b="-735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2164773" y="6143316"/>
            <a:ext cx="5372100" cy="409884"/>
            <a:chOff x="2095500" y="1828800"/>
            <a:chExt cx="5372100" cy="409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922" b="-1029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3922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6530" name="Date Placeholder 1"/>
          <p:cNvSpPr txBox="1">
            <a:spLocks noGrp="1"/>
          </p:cNvSpPr>
          <p:nvPr/>
        </p:nvSpPr>
        <p:spPr bwMode="auto">
          <a:xfrm>
            <a:off x="939800" y="6578600"/>
            <a:ext cx="1322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1000"/>
          </a:p>
        </p:txBody>
      </p:sp>
      <p:pic>
        <p:nvPicPr>
          <p:cNvPr id="406535" name="Picture 7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133599"/>
            <a:ext cx="845820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 = a known key PRP over a pair of file blocks</a:t>
            </a:r>
          </a:p>
        </p:txBody>
      </p:sp>
      <p:sp>
        <p:nvSpPr>
          <p:cNvPr id="406537" name="Oval 9"/>
          <p:cNvSpPr>
            <a:spLocks noChangeArrowheads="1"/>
          </p:cNvSpPr>
          <p:nvPr/>
        </p:nvSpPr>
        <p:spPr bwMode="auto">
          <a:xfrm>
            <a:off x="2819400" y="2133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9" name="Line 11"/>
          <p:cNvSpPr>
            <a:spLocks noChangeShapeType="1"/>
          </p:cNvSpPr>
          <p:nvPr/>
        </p:nvSpPr>
        <p:spPr bwMode="auto">
          <a:xfrm flipH="1">
            <a:off x="2438400" y="2514600"/>
            <a:ext cx="53340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0" name="Line 12"/>
          <p:cNvSpPr>
            <a:spLocks noChangeShapeType="1"/>
          </p:cNvSpPr>
          <p:nvPr/>
        </p:nvSpPr>
        <p:spPr bwMode="auto">
          <a:xfrm flipH="1">
            <a:off x="3124200" y="4114800"/>
            <a:ext cx="6096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1" name="Line 13"/>
          <p:cNvSpPr>
            <a:spLocks noChangeShapeType="1"/>
          </p:cNvSpPr>
          <p:nvPr/>
        </p:nvSpPr>
        <p:spPr bwMode="auto">
          <a:xfrm flipH="1">
            <a:off x="2438400" y="4038600"/>
            <a:ext cx="685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2" name="Line 14"/>
          <p:cNvSpPr>
            <a:spLocks noChangeShapeType="1"/>
          </p:cNvSpPr>
          <p:nvPr/>
        </p:nvSpPr>
        <p:spPr bwMode="auto">
          <a:xfrm>
            <a:off x="3048000" y="3505200"/>
            <a:ext cx="14478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3" name="Line 15"/>
          <p:cNvSpPr>
            <a:spLocks noChangeShapeType="1"/>
          </p:cNvSpPr>
          <p:nvPr/>
        </p:nvSpPr>
        <p:spPr bwMode="auto">
          <a:xfrm>
            <a:off x="2438400" y="3505200"/>
            <a:ext cx="13716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4" name="Line 16"/>
          <p:cNvSpPr>
            <a:spLocks noChangeShapeType="1"/>
          </p:cNvSpPr>
          <p:nvPr/>
        </p:nvSpPr>
        <p:spPr bwMode="auto">
          <a:xfrm>
            <a:off x="2743200" y="2971800"/>
            <a:ext cx="3048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5" name="Line 17"/>
          <p:cNvSpPr>
            <a:spLocks noChangeShapeType="1"/>
          </p:cNvSpPr>
          <p:nvPr/>
        </p:nvSpPr>
        <p:spPr bwMode="auto">
          <a:xfrm>
            <a:off x="2438400" y="4724400"/>
            <a:ext cx="281940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6" name="Line 18"/>
          <p:cNvSpPr>
            <a:spLocks noChangeShapeType="1"/>
          </p:cNvSpPr>
          <p:nvPr/>
        </p:nvSpPr>
        <p:spPr bwMode="auto">
          <a:xfrm flipH="1">
            <a:off x="3048000" y="5257800"/>
            <a:ext cx="1447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7" name="Line 19"/>
          <p:cNvSpPr>
            <a:spLocks noChangeShapeType="1"/>
          </p:cNvSpPr>
          <p:nvPr/>
        </p:nvSpPr>
        <p:spPr bwMode="auto">
          <a:xfrm flipH="1">
            <a:off x="3733800" y="5257800"/>
            <a:ext cx="1447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8" name="Line 20"/>
          <p:cNvSpPr>
            <a:spLocks noChangeShapeType="1"/>
          </p:cNvSpPr>
          <p:nvPr/>
        </p:nvSpPr>
        <p:spPr bwMode="auto">
          <a:xfrm flipH="1">
            <a:off x="2438400" y="5257800"/>
            <a:ext cx="12954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9" name="Line 21"/>
          <p:cNvSpPr>
            <a:spLocks noChangeShapeType="1"/>
          </p:cNvSpPr>
          <p:nvPr/>
        </p:nvSpPr>
        <p:spPr bwMode="auto">
          <a:xfrm>
            <a:off x="4419600" y="4724400"/>
            <a:ext cx="28194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0" name="Line 22"/>
          <p:cNvSpPr>
            <a:spLocks noChangeShapeType="1"/>
          </p:cNvSpPr>
          <p:nvPr/>
        </p:nvSpPr>
        <p:spPr bwMode="auto">
          <a:xfrm>
            <a:off x="3810000" y="4724400"/>
            <a:ext cx="27432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1" name="Line 23"/>
          <p:cNvSpPr>
            <a:spLocks noChangeShapeType="1"/>
          </p:cNvSpPr>
          <p:nvPr/>
        </p:nvSpPr>
        <p:spPr bwMode="auto">
          <a:xfrm>
            <a:off x="3048000" y="4724400"/>
            <a:ext cx="28194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2" name="Line 24"/>
          <p:cNvSpPr>
            <a:spLocks noChangeShapeType="1"/>
          </p:cNvSpPr>
          <p:nvPr/>
        </p:nvSpPr>
        <p:spPr bwMode="auto">
          <a:xfrm flipH="1">
            <a:off x="4495800" y="5257800"/>
            <a:ext cx="12954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3" name="Oval 25"/>
          <p:cNvSpPr>
            <a:spLocks noChangeArrowheads="1"/>
          </p:cNvSpPr>
          <p:nvPr/>
        </p:nvSpPr>
        <p:spPr bwMode="auto">
          <a:xfrm>
            <a:off x="2209800" y="3276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4" name="Oval 26"/>
          <p:cNvSpPr>
            <a:spLocks noChangeArrowheads="1"/>
          </p:cNvSpPr>
          <p:nvPr/>
        </p:nvSpPr>
        <p:spPr bwMode="auto">
          <a:xfrm>
            <a:off x="22860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5" name="Oval 27"/>
          <p:cNvSpPr>
            <a:spLocks noChangeArrowheads="1"/>
          </p:cNvSpPr>
          <p:nvPr/>
        </p:nvSpPr>
        <p:spPr bwMode="auto">
          <a:xfrm>
            <a:off x="28956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6" name="Oval 28"/>
          <p:cNvSpPr>
            <a:spLocks noChangeArrowheads="1"/>
          </p:cNvSpPr>
          <p:nvPr/>
        </p:nvSpPr>
        <p:spPr bwMode="auto">
          <a:xfrm>
            <a:off x="35814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7" name="Oval 29"/>
          <p:cNvSpPr>
            <a:spLocks noChangeArrowheads="1"/>
          </p:cNvSpPr>
          <p:nvPr/>
        </p:nvSpPr>
        <p:spPr bwMode="auto">
          <a:xfrm>
            <a:off x="42672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8" name="Oval 30"/>
          <p:cNvSpPr>
            <a:spLocks noChangeArrowheads="1"/>
          </p:cNvSpPr>
          <p:nvPr/>
        </p:nvSpPr>
        <p:spPr bwMode="auto">
          <a:xfrm>
            <a:off x="50292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9" name="Oval 31"/>
          <p:cNvSpPr>
            <a:spLocks noChangeArrowheads="1"/>
          </p:cNvSpPr>
          <p:nvPr/>
        </p:nvSpPr>
        <p:spPr bwMode="auto">
          <a:xfrm>
            <a:off x="56388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0" name="Oval 32"/>
          <p:cNvSpPr>
            <a:spLocks noChangeArrowheads="1"/>
          </p:cNvSpPr>
          <p:nvPr/>
        </p:nvSpPr>
        <p:spPr bwMode="auto">
          <a:xfrm>
            <a:off x="63246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1" name="Oval 33"/>
          <p:cNvSpPr>
            <a:spLocks noChangeArrowheads="1"/>
          </p:cNvSpPr>
          <p:nvPr/>
        </p:nvSpPr>
        <p:spPr bwMode="auto">
          <a:xfrm>
            <a:off x="70104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2" name="Oval 34"/>
          <p:cNvSpPr>
            <a:spLocks noChangeArrowheads="1"/>
          </p:cNvSpPr>
          <p:nvPr/>
        </p:nvSpPr>
        <p:spPr bwMode="auto">
          <a:xfrm>
            <a:off x="2895600" y="3276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3" name="Oval 35"/>
          <p:cNvSpPr>
            <a:spLocks noChangeArrowheads="1"/>
          </p:cNvSpPr>
          <p:nvPr/>
        </p:nvSpPr>
        <p:spPr bwMode="auto">
          <a:xfrm>
            <a:off x="22860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4" name="Oval 36"/>
          <p:cNvSpPr>
            <a:spLocks noChangeArrowheads="1"/>
          </p:cNvSpPr>
          <p:nvPr/>
        </p:nvSpPr>
        <p:spPr bwMode="auto">
          <a:xfrm>
            <a:off x="28956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5" name="Oval 37"/>
          <p:cNvSpPr>
            <a:spLocks noChangeArrowheads="1"/>
          </p:cNvSpPr>
          <p:nvPr/>
        </p:nvSpPr>
        <p:spPr bwMode="auto">
          <a:xfrm>
            <a:off x="35814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6" name="Oval 38"/>
          <p:cNvSpPr>
            <a:spLocks noChangeArrowheads="1"/>
          </p:cNvSpPr>
          <p:nvPr/>
        </p:nvSpPr>
        <p:spPr bwMode="auto">
          <a:xfrm>
            <a:off x="41910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7" name="Oval 39"/>
          <p:cNvSpPr>
            <a:spLocks noChangeArrowheads="1"/>
          </p:cNvSpPr>
          <p:nvPr/>
        </p:nvSpPr>
        <p:spPr bwMode="auto">
          <a:xfrm>
            <a:off x="1828800" y="2057400"/>
            <a:ext cx="61722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8" name="Oval 40"/>
          <p:cNvSpPr>
            <a:spLocks noChangeArrowheads="1"/>
          </p:cNvSpPr>
          <p:nvPr/>
        </p:nvSpPr>
        <p:spPr bwMode="auto">
          <a:xfrm>
            <a:off x="4267200" y="5715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9" name="Line 41"/>
          <p:cNvSpPr>
            <a:spLocks noChangeShapeType="1"/>
          </p:cNvSpPr>
          <p:nvPr/>
        </p:nvSpPr>
        <p:spPr bwMode="auto">
          <a:xfrm flipH="1">
            <a:off x="4495800" y="2209800"/>
            <a:ext cx="533400" cy="3505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74" name="Oval 46"/>
          <p:cNvSpPr>
            <a:spLocks noChangeArrowheads="1"/>
          </p:cNvSpPr>
          <p:nvPr/>
        </p:nvSpPr>
        <p:spPr bwMode="auto">
          <a:xfrm>
            <a:off x="6096000" y="1981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5" name="Oval 47"/>
          <p:cNvSpPr>
            <a:spLocks noChangeArrowheads="1"/>
          </p:cNvSpPr>
          <p:nvPr/>
        </p:nvSpPr>
        <p:spPr bwMode="auto">
          <a:xfrm>
            <a:off x="6781800" y="1981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6" name="Oval 48"/>
          <p:cNvSpPr>
            <a:spLocks noChangeArrowheads="1"/>
          </p:cNvSpPr>
          <p:nvPr/>
        </p:nvSpPr>
        <p:spPr bwMode="auto">
          <a:xfrm>
            <a:off x="5486400" y="3124200"/>
            <a:ext cx="609600" cy="6096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7" name="Oval 49"/>
          <p:cNvSpPr>
            <a:spLocks noChangeArrowheads="1"/>
          </p:cNvSpPr>
          <p:nvPr/>
        </p:nvSpPr>
        <p:spPr bwMode="auto">
          <a:xfrm>
            <a:off x="6858000" y="43434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8" name="Oval 50"/>
          <p:cNvSpPr>
            <a:spLocks noChangeArrowheads="1"/>
          </p:cNvSpPr>
          <p:nvPr/>
        </p:nvSpPr>
        <p:spPr bwMode="auto">
          <a:xfrm>
            <a:off x="4114800" y="4343400"/>
            <a:ext cx="609600" cy="6096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9" name="Oval 51"/>
          <p:cNvSpPr>
            <a:spLocks noChangeArrowheads="1"/>
          </p:cNvSpPr>
          <p:nvPr/>
        </p:nvSpPr>
        <p:spPr bwMode="auto">
          <a:xfrm>
            <a:off x="4114800" y="55626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82" name="Oval 54"/>
          <p:cNvSpPr>
            <a:spLocks noChangeArrowheads="1"/>
          </p:cNvSpPr>
          <p:nvPr/>
        </p:nvSpPr>
        <p:spPr bwMode="auto">
          <a:xfrm>
            <a:off x="6858000" y="32004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83" name="Line 55"/>
          <p:cNvSpPr>
            <a:spLocks noChangeShapeType="1"/>
          </p:cNvSpPr>
          <p:nvPr/>
        </p:nvSpPr>
        <p:spPr bwMode="auto">
          <a:xfrm>
            <a:off x="6553200" y="2590800"/>
            <a:ext cx="4572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4" name="Line 56"/>
          <p:cNvSpPr>
            <a:spLocks noChangeShapeType="1"/>
          </p:cNvSpPr>
          <p:nvPr/>
        </p:nvSpPr>
        <p:spPr bwMode="auto">
          <a:xfrm flipH="1">
            <a:off x="6781800" y="2514600"/>
            <a:ext cx="22860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5" name="Line 57"/>
          <p:cNvSpPr>
            <a:spLocks noChangeShapeType="1"/>
          </p:cNvSpPr>
          <p:nvPr/>
        </p:nvSpPr>
        <p:spPr bwMode="auto">
          <a:xfrm>
            <a:off x="5867400" y="3657600"/>
            <a:ext cx="1066800" cy="762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6" name="Line 58"/>
          <p:cNvSpPr>
            <a:spLocks noChangeShapeType="1"/>
          </p:cNvSpPr>
          <p:nvPr/>
        </p:nvSpPr>
        <p:spPr bwMode="auto">
          <a:xfrm flipH="1">
            <a:off x="6400800" y="3733800"/>
            <a:ext cx="53340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7" name="Line 59"/>
          <p:cNvSpPr>
            <a:spLocks noChangeShapeType="1"/>
          </p:cNvSpPr>
          <p:nvPr/>
        </p:nvSpPr>
        <p:spPr bwMode="auto">
          <a:xfrm>
            <a:off x="4648200" y="4800600"/>
            <a:ext cx="12192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8" name="Line 60"/>
          <p:cNvSpPr>
            <a:spLocks noChangeShapeType="1"/>
          </p:cNvSpPr>
          <p:nvPr/>
        </p:nvSpPr>
        <p:spPr bwMode="auto">
          <a:xfrm flipH="1">
            <a:off x="4724400" y="4800600"/>
            <a:ext cx="2209800" cy="914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98" name="Oval 70"/>
          <p:cNvSpPr>
            <a:spLocks noChangeArrowheads="1"/>
          </p:cNvSpPr>
          <p:nvPr/>
        </p:nvSpPr>
        <p:spPr bwMode="auto">
          <a:xfrm rot="-2254247">
            <a:off x="3608388" y="3438525"/>
            <a:ext cx="3048000" cy="1019175"/>
          </a:xfrm>
          <a:prstGeom prst="ellips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57200" y="274638"/>
            <a:ext cx="8229600" cy="853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Hourglass Function: Butterfly</a:t>
            </a:r>
            <a:endParaRPr lang="en-US" dirty="0"/>
          </a:p>
        </p:txBody>
      </p:sp>
      <p:pic>
        <p:nvPicPr>
          <p:cNvPr id="67" name="Picture 12" descr="MC900433921[1]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0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0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0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0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0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40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06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0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06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0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0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40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4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40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0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4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0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0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4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40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4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6" grpId="0"/>
      <p:bldP spid="406537" grpId="0" animBg="1"/>
      <p:bldP spid="406537" grpId="1" animBg="1"/>
      <p:bldP spid="406539" grpId="0" animBg="1"/>
      <p:bldP spid="406539" grpId="1" animBg="1"/>
      <p:bldP spid="406540" grpId="0" animBg="1"/>
      <p:bldP spid="406540" grpId="1" animBg="1"/>
      <p:bldP spid="406541" grpId="0" animBg="1"/>
      <p:bldP spid="406541" grpId="1" animBg="1"/>
      <p:bldP spid="406542" grpId="0" animBg="1"/>
      <p:bldP spid="406542" grpId="1" animBg="1"/>
      <p:bldP spid="406543" grpId="0" animBg="1"/>
      <p:bldP spid="406543" grpId="1" animBg="1"/>
      <p:bldP spid="406544" grpId="0" animBg="1"/>
      <p:bldP spid="406544" grpId="1" animBg="1"/>
      <p:bldP spid="406545" grpId="0" animBg="1"/>
      <p:bldP spid="406545" grpId="1" animBg="1"/>
      <p:bldP spid="406546" grpId="0" animBg="1"/>
      <p:bldP spid="406546" grpId="1" animBg="1"/>
      <p:bldP spid="406547" grpId="0" animBg="1"/>
      <p:bldP spid="406547" grpId="1" animBg="1"/>
      <p:bldP spid="406548" grpId="0" animBg="1"/>
      <p:bldP spid="406548" grpId="1" animBg="1"/>
      <p:bldP spid="406549" grpId="0" animBg="1"/>
      <p:bldP spid="406549" grpId="1" animBg="1"/>
      <p:bldP spid="406550" grpId="0" animBg="1"/>
      <p:bldP spid="406550" grpId="1" animBg="1"/>
      <p:bldP spid="406551" grpId="0" animBg="1"/>
      <p:bldP spid="406551" grpId="1" animBg="1"/>
      <p:bldP spid="406552" grpId="0" animBg="1"/>
      <p:bldP spid="406552" grpId="1" animBg="1"/>
      <p:bldP spid="406553" grpId="0" animBg="1"/>
      <p:bldP spid="406553" grpId="1" animBg="1"/>
      <p:bldP spid="406554" grpId="0" animBg="1"/>
      <p:bldP spid="406554" grpId="1" animBg="1"/>
      <p:bldP spid="406555" grpId="0" animBg="1"/>
      <p:bldP spid="406555" grpId="1" animBg="1"/>
      <p:bldP spid="406556" grpId="0" animBg="1"/>
      <p:bldP spid="406556" grpId="1" animBg="1"/>
      <p:bldP spid="406557" grpId="0" animBg="1"/>
      <p:bldP spid="406557" grpId="1" animBg="1"/>
      <p:bldP spid="406558" grpId="0" animBg="1"/>
      <p:bldP spid="406558" grpId="1" animBg="1"/>
      <p:bldP spid="406559" grpId="0" animBg="1"/>
      <p:bldP spid="406559" grpId="1" animBg="1"/>
      <p:bldP spid="406560" grpId="0" animBg="1"/>
      <p:bldP spid="406560" grpId="1" animBg="1"/>
      <p:bldP spid="406561" grpId="0" animBg="1"/>
      <p:bldP spid="406561" grpId="1" animBg="1"/>
      <p:bldP spid="406562" grpId="0" animBg="1"/>
      <p:bldP spid="406562" grpId="1" animBg="1"/>
      <p:bldP spid="406563" grpId="0" animBg="1"/>
      <p:bldP spid="406563" grpId="1" animBg="1"/>
      <p:bldP spid="406564" grpId="0" animBg="1"/>
      <p:bldP spid="406564" grpId="1" animBg="1"/>
      <p:bldP spid="406565" grpId="0" animBg="1"/>
      <p:bldP spid="406565" grpId="1" animBg="1"/>
      <p:bldP spid="406566" grpId="0" animBg="1"/>
      <p:bldP spid="406566" grpId="1" animBg="1"/>
      <p:bldP spid="406567" grpId="0" animBg="1"/>
      <p:bldP spid="406567" grpId="1" animBg="1"/>
      <p:bldP spid="406568" grpId="0" animBg="1"/>
      <p:bldP spid="406569" grpId="0" animBg="1"/>
      <p:bldP spid="406569" grpId="1" animBg="1"/>
      <p:bldP spid="406574" grpId="0" animBg="1"/>
      <p:bldP spid="406575" grpId="0" animBg="1"/>
      <p:bldP spid="406576" grpId="0" animBg="1"/>
      <p:bldP spid="406577" grpId="0" animBg="1"/>
      <p:bldP spid="406578" grpId="0" animBg="1"/>
      <p:bldP spid="406579" grpId="0" animBg="1"/>
      <p:bldP spid="406582" grpId="0" animBg="1"/>
      <p:bldP spid="406583" grpId="0" animBg="1"/>
      <p:bldP spid="406584" grpId="0" animBg="1"/>
      <p:bldP spid="406585" grpId="0" animBg="1"/>
      <p:bldP spid="406586" grpId="0" animBg="1"/>
      <p:bldP spid="406587" grpId="0" animBg="1"/>
      <p:bldP spid="406588" grpId="0" animBg="1"/>
      <p:bldP spid="4065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Hourglass Functions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793173" y="3504199"/>
            <a:ext cx="769620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5674" y="2971801"/>
            <a:ext cx="201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practical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5786" y="4034135"/>
            <a:ext cx="254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assumptions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971800"/>
            <a:ext cx="18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less practical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2" y="4034135"/>
            <a:ext cx="241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less assumptions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440411"/>
            <a:ext cx="8488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RSA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64245" y="3440413"/>
            <a:ext cx="1688091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Butterfly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440412"/>
            <a:ext cx="232307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ermutation</a:t>
            </a:r>
            <a:endParaRPr lang="en-US" sz="3200" b="1" dirty="0"/>
          </a:p>
        </p:txBody>
      </p:sp>
      <p:cxnSp>
        <p:nvCxnSpPr>
          <p:cNvPr id="10" name="Straight Connector 9"/>
          <p:cNvCxnSpPr>
            <a:stCxn id="11" idx="0"/>
            <a:endCxn id="14" idx="2"/>
          </p:cNvCxnSpPr>
          <p:nvPr/>
        </p:nvCxnSpPr>
        <p:spPr>
          <a:xfrm flipH="1" flipV="1">
            <a:off x="2405643" y="2322731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8843" y="16764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RSA exponentiations</a:t>
                </a:r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43" y="1676400"/>
                <a:ext cx="2133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2" idx="0"/>
            <a:endCxn id="23" idx="2"/>
          </p:cNvCxnSpPr>
          <p:nvPr/>
        </p:nvCxnSpPr>
        <p:spPr>
          <a:xfrm flipH="1" flipV="1">
            <a:off x="4308290" y="2322733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1490" y="1676402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AES operations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90" y="1676402"/>
                <a:ext cx="2133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stCxn id="13" idx="0"/>
            <a:endCxn id="32" idx="2"/>
          </p:cNvCxnSpPr>
          <p:nvPr/>
        </p:nvCxnSpPr>
        <p:spPr>
          <a:xfrm flipV="1">
            <a:off x="6647936" y="2322731"/>
            <a:ext cx="0" cy="111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81136" y="16764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 smtClean="0"/>
                  <a:t> random memory accesses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36" y="1676400"/>
                <a:ext cx="2133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2405642" y="4037424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308289" y="4037426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47935" y="4037424"/>
            <a:ext cx="0" cy="111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38844" y="515510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RSA assumptions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41489" y="51585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storage speed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81136" y="5155104"/>
            <a:ext cx="213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seek inefficiency</a:t>
            </a:r>
          </a:p>
          <a:p>
            <a:pPr algn="ctr"/>
            <a:r>
              <a:rPr lang="en-US" b="1" dirty="0" smtClean="0"/>
              <a:t>in rotational drives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4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3" grpId="0"/>
      <p:bldP spid="32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Date Placeholder 1"/>
          <p:cNvSpPr txBox="1">
            <a:spLocks noGrp="1"/>
          </p:cNvSpPr>
          <p:nvPr/>
        </p:nvSpPr>
        <p:spPr bwMode="auto">
          <a:xfrm>
            <a:off x="939800" y="6578600"/>
            <a:ext cx="1322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1000"/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228600" y="5638800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Ran on </a:t>
            </a:r>
            <a:r>
              <a:rPr lang="en-US" dirty="0"/>
              <a:t>Amazon EC2 (using a quadruple-extra-large high-memory instance and EBS Storage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208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151830"/>
            <a:ext cx="6311900" cy="425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Comparison of Hourglass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867" y="1073942"/>
            <a:ext cx="2776733" cy="1974058"/>
            <a:chOff x="118867" y="1073942"/>
            <a:chExt cx="2776733" cy="1974058"/>
          </a:xfrm>
        </p:grpSpPr>
        <p:pic>
          <p:nvPicPr>
            <p:cNvPr id="1028" name="Picture 4" descr="http://www.conferenceplanning.net/wp-content/uploads/2010/06/Mix_race_group_of_peopl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67" y="1073942"/>
              <a:ext cx="2048266" cy="174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81000" y="2678668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Calibri" pitchFamily="34" charset="0"/>
                  <a:cs typeface="Arial" charset="0"/>
                </a:rPr>
                <a:t>Enterprise</a:t>
              </a:r>
              <a:endParaRPr lang="en-US" sz="1800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905000" y="2032000"/>
              <a:ext cx="990600" cy="4826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99082" y="1611312"/>
            <a:ext cx="5562167" cy="3669662"/>
            <a:chOff x="1899082" y="1611312"/>
            <a:chExt cx="5562167" cy="3669662"/>
          </a:xfrm>
        </p:grpSpPr>
        <p:sp>
          <p:nvSpPr>
            <p:cNvPr id="47" name="Cloud 46"/>
            <p:cNvSpPr/>
            <p:nvPr/>
          </p:nvSpPr>
          <p:spPr>
            <a:xfrm>
              <a:off x="1899082" y="1611312"/>
              <a:ext cx="5562167" cy="361394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337" y="2215809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767" y="212127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947" y="353702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493" y="3919355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94" y="2004219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946" y="316275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9" y="209595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167" y="2831455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631" y="3281590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514" y="2896618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itle 3"/>
          <p:cNvSpPr txBox="1">
            <a:spLocks/>
          </p:cNvSpPr>
          <p:nvPr/>
        </p:nvSpPr>
        <p:spPr>
          <a:xfrm>
            <a:off x="-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Public Cloud Computing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4200" y="232302"/>
            <a:ext cx="2144658" cy="1984364"/>
            <a:chOff x="6934200" y="232302"/>
            <a:chExt cx="2144658" cy="1984364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707258" y="1847334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 pitchFamily="34" charset="0"/>
                  <a:cs typeface="Arial" charset="0"/>
                </a:rPr>
                <a:t>Enterprise</a:t>
              </a:r>
              <a:endParaRPr lang="en-US" sz="1800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6934200" y="1798638"/>
              <a:ext cx="841375" cy="41116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aeura.com/wp-content/uploads/aeurabusinessGrou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614" y="232302"/>
              <a:ext cx="1734655" cy="15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74958" y="3581400"/>
            <a:ext cx="4549942" cy="3273869"/>
            <a:chOff x="4174958" y="3581400"/>
            <a:chExt cx="4549942" cy="3273869"/>
          </a:xfrm>
        </p:grpSpPr>
        <p:pic>
          <p:nvPicPr>
            <p:cNvPr id="1026" name="Picture 2" descr="C:\Users\Emil\AppData\Local\Microsoft\Windows\Temporary Internet Files\Content.IE5\5NFTX30L\MC900433050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6600" y="3581400"/>
              <a:ext cx="16383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At the Computer 0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3" y="5334000"/>
              <a:ext cx="1195387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873750" y="6272213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467600" y="5029200"/>
              <a:ext cx="762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  <p:cxnSp>
          <p:nvCxnSpPr>
            <p:cNvPr id="59" name="Straight Connector 58"/>
            <p:cNvCxnSpPr>
              <a:stCxn id="15" idx="0"/>
            </p:cNvCxnSpPr>
            <p:nvPr/>
          </p:nvCxnSpPr>
          <p:spPr>
            <a:xfrm flipH="1" flipV="1">
              <a:off x="5943600" y="4876800"/>
              <a:ext cx="31750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7292189" y="3919894"/>
              <a:ext cx="45085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1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58" y="5595143"/>
              <a:ext cx="918718" cy="93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Connector 64"/>
            <p:cNvCxnSpPr>
              <a:stCxn id="64" idx="0"/>
            </p:cNvCxnSpPr>
            <p:nvPr/>
          </p:nvCxnSpPr>
          <p:spPr>
            <a:xfrm flipV="1">
              <a:off x="4634317" y="5167944"/>
              <a:ext cx="81941" cy="42719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4299165" y="6486969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</p:grpSp>
      <p:sp>
        <p:nvSpPr>
          <p:cNvPr id="68" name="Content Placeholder 2"/>
          <p:cNvSpPr txBox="1">
            <a:spLocks/>
          </p:cNvSpPr>
          <p:nvPr/>
        </p:nvSpPr>
        <p:spPr>
          <a:xfrm>
            <a:off x="116956" y="4755006"/>
            <a:ext cx="3351564" cy="1916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Pool of shared resources</a:t>
            </a:r>
          </a:p>
          <a:p>
            <a:r>
              <a:rPr lang="en-US" b="1" dirty="0" smtClean="0"/>
              <a:t>Available on demand</a:t>
            </a:r>
          </a:p>
          <a:p>
            <a:r>
              <a:rPr lang="en-US" b="1" dirty="0" smtClean="0"/>
              <a:t>Highly scalable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1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Challenge-Response Protocol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1" y="1295400"/>
                <a:ext cx="4876800" cy="51816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client </a:t>
                </a:r>
                <a:r>
                  <a:rPr lang="en-US" dirty="0"/>
                  <a:t>challenges </a:t>
                </a:r>
                <a:r>
                  <a:rPr lang="en-US" dirty="0" smtClean="0"/>
                  <a:t>the cloud for blocks of the encapsulated 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At random unpredictable times</a:t>
                </a:r>
              </a:p>
              <a:p>
                <a:pPr lvl="1"/>
                <a:r>
                  <a:rPr lang="en-US" dirty="0" smtClean="0"/>
                  <a:t>Few challenges,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Cloud must respond quickly.</a:t>
                </a:r>
              </a:p>
              <a:p>
                <a:r>
                  <a:rPr lang="en-US" dirty="0" smtClean="0"/>
                  <a:t>Doable by an external auditor.</a:t>
                </a:r>
              </a:p>
              <a:p>
                <a:pPr lvl="1"/>
                <a:r>
                  <a:rPr lang="en-US" dirty="0" smtClean="0"/>
                  <a:t>Auditor doesn’t see the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1" y="1295400"/>
                <a:ext cx="4876800" cy="5181601"/>
              </a:xfrm>
              <a:blipFill rotWithShape="1">
                <a:blip r:embed="rId3"/>
                <a:stretch>
                  <a:fillRect l="-2500" t="-2353" r="-2875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74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3" y="2001982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70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53" y="2001982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66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53" y="2001982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462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53" y="2001982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28027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27" y="2001982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24200" y="18288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9767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6735"/>
                <a:ext cx="5116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571" t="-10526" r="-16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7" y="3733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631853" y="2438400"/>
            <a:ext cx="3048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2455718"/>
            <a:ext cx="1363735" cy="12018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files are not accessed to often.</a:t>
            </a:r>
          </a:p>
          <a:p>
            <a:pPr lvl="1"/>
            <a:r>
              <a:rPr lang="en-US" dirty="0" smtClean="0"/>
              <a:t>Great for archiving files.</a:t>
            </a:r>
          </a:p>
          <a:p>
            <a:r>
              <a:rPr lang="en-US" dirty="0" smtClean="0"/>
              <a:t>File updates are costly.</a:t>
            </a:r>
          </a:p>
          <a:p>
            <a:pPr lvl="1"/>
            <a:r>
              <a:rPr lang="en-US" dirty="0" smtClean="0"/>
              <a:t>RSA </a:t>
            </a:r>
            <a:r>
              <a:rPr lang="en-US" dirty="0"/>
              <a:t>h</a:t>
            </a:r>
            <a:r>
              <a:rPr lang="en-US" dirty="0" smtClean="0"/>
              <a:t>ourglass function allows for updates.</a:t>
            </a:r>
          </a:p>
          <a:p>
            <a:pPr lvl="1"/>
            <a:r>
              <a:rPr lang="en-US" dirty="0" smtClean="0"/>
              <a:t>Other hourglass functions must be re-applied to the entire file.</a:t>
            </a:r>
          </a:p>
          <a:p>
            <a:r>
              <a:rPr lang="en-US" dirty="0" smtClean="0"/>
              <a:t>Works mainly for large files.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motivate the cloud to encrypt files are rest.</a:t>
            </a:r>
          </a:p>
          <a:p>
            <a:r>
              <a:rPr lang="en-US" dirty="0" smtClean="0"/>
              <a:t>Several techniques</a:t>
            </a:r>
          </a:p>
          <a:p>
            <a:pPr lvl="1"/>
            <a:r>
              <a:rPr lang="en-US" dirty="0" smtClean="0"/>
              <a:t>Encryption, watermarking, file binding.</a:t>
            </a:r>
          </a:p>
          <a:p>
            <a:pPr lvl="1"/>
            <a:r>
              <a:rPr lang="en-US" dirty="0" smtClean="0"/>
              <a:t>Different hourglass functions with performance-assumption tradeoffs.</a:t>
            </a:r>
          </a:p>
          <a:p>
            <a:r>
              <a:rPr lang="en-US" dirty="0" smtClean="0"/>
              <a:t>Economic </a:t>
            </a:r>
            <a:r>
              <a:rPr lang="en-US" dirty="0"/>
              <a:t>models sometimes prevail where traditional cryptographic techniques cannot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7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Large attack surface</a:t>
            </a:r>
          </a:p>
          <a:p>
            <a:pPr lvl="1"/>
            <a:r>
              <a:rPr lang="en-US" dirty="0" smtClean="0"/>
              <a:t>Thousands of computers</a:t>
            </a:r>
          </a:p>
          <a:p>
            <a:pPr lvl="1"/>
            <a:r>
              <a:rPr lang="en-US" dirty="0" smtClean="0"/>
              <a:t>Dozens of storage systems and interfaces</a:t>
            </a:r>
          </a:p>
          <a:p>
            <a:pPr lvl="2"/>
            <a:r>
              <a:rPr lang="en-US" u="sng" dirty="0" smtClean="0"/>
              <a:t>Amazon alone:</a:t>
            </a:r>
            <a:r>
              <a:rPr lang="en-US" dirty="0" smtClean="0"/>
              <a:t> S3, EBS, </a:t>
            </a:r>
            <a:r>
              <a:rPr lang="en-US" dirty="0"/>
              <a:t>I</a:t>
            </a:r>
            <a:r>
              <a:rPr lang="en-US" dirty="0" smtClean="0"/>
              <a:t>nstance Storage, Glacier, Storage Gateway, </a:t>
            </a:r>
            <a:r>
              <a:rPr lang="en-US" dirty="0" err="1" smtClean="0"/>
              <a:t>CloudFront</a:t>
            </a:r>
            <a:r>
              <a:rPr lang="en-US" dirty="0" smtClean="0"/>
              <a:t>, RDS, </a:t>
            </a:r>
            <a:r>
              <a:rPr lang="en-US" dirty="0" err="1" smtClean="0"/>
              <a:t>DynamoDB</a:t>
            </a:r>
            <a:r>
              <a:rPr lang="en-US" dirty="0" smtClean="0"/>
              <a:t>, </a:t>
            </a:r>
            <a:r>
              <a:rPr lang="en-US" dirty="0" err="1" smtClean="0"/>
              <a:t>ElastiCache</a:t>
            </a:r>
            <a:r>
              <a:rPr lang="en-US" dirty="0" smtClean="0"/>
              <a:t>, </a:t>
            </a:r>
            <a:r>
              <a:rPr lang="en-US" dirty="0" err="1" smtClean="0"/>
              <a:t>CloudSearch</a:t>
            </a:r>
            <a:r>
              <a:rPr lang="en-US" dirty="0" smtClean="0"/>
              <a:t>, SQS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Shared resources among thousands of tenants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Many possibilities for accidental data leakage.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Major Drawback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52600" y="3777602"/>
            <a:ext cx="6629400" cy="1502504"/>
            <a:chOff x="1752600" y="3777602"/>
            <a:chExt cx="6629400" cy="1502504"/>
          </a:xfrm>
        </p:grpSpPr>
        <p:pic>
          <p:nvPicPr>
            <p:cNvPr id="2050" name="Picture 2" descr="http://festexplorer.com/wp-content/uploads/2012/03/amazon-web-services-logo-lar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197694"/>
              <a:ext cx="2057400" cy="75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bitwizards.com/Bit-Wizards/media/Graphics/Page%20Images/cloud-services-azure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3886200"/>
              <a:ext cx="1619250" cy="137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emc.com/R1/images/EMC_Image_C_1294178578514_product-image-atmo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82" y="3777602"/>
              <a:ext cx="2608118" cy="150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4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Defending Against Accidental Data Leakage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335" y="3251127"/>
            <a:ext cx="5835265" cy="3454473"/>
          </a:xfrm>
        </p:spPr>
        <p:txBody>
          <a:bodyPr>
            <a:normAutofit/>
          </a:bodyPr>
          <a:lstStyle/>
          <a:p>
            <a:r>
              <a:rPr lang="en-US" dirty="0"/>
              <a:t>Simple view:</a:t>
            </a:r>
          </a:p>
          <a:p>
            <a:pPr lvl="1"/>
            <a:r>
              <a:rPr lang="en-US" dirty="0"/>
              <a:t>Just encrypt your data in the cloud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Problem solved?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472045" y="755073"/>
            <a:ext cx="2414155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62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7" y="16897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09555" y="14478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72" y="9906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5867400" y="638403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1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82196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ft-Right Arrow 21"/>
          <p:cNvSpPr/>
          <p:nvPr/>
        </p:nvSpPr>
        <p:spPr>
          <a:xfrm rot="16200000">
            <a:off x="2019300" y="3238500"/>
            <a:ext cx="914400" cy="381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Defending Against Accidental Data Leakage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335" y="3251127"/>
            <a:ext cx="5835265" cy="3454473"/>
          </a:xfrm>
        </p:spPr>
        <p:txBody>
          <a:bodyPr>
            <a:normAutofit/>
          </a:bodyPr>
          <a:lstStyle/>
          <a:p>
            <a:r>
              <a:rPr lang="en-US" dirty="0" smtClean="0"/>
              <a:t>More realistic view:</a:t>
            </a:r>
          </a:p>
          <a:p>
            <a:pPr lvl="1"/>
            <a:r>
              <a:rPr lang="en-US" dirty="0" smtClean="0"/>
              <a:t>Often want to use the cloud for more than just raw storage.</a:t>
            </a:r>
          </a:p>
          <a:p>
            <a:pPr lvl="1"/>
            <a:r>
              <a:rPr lang="en-US" dirty="0" smtClean="0"/>
              <a:t>Why? Want to </a:t>
            </a:r>
            <a:r>
              <a:rPr lang="en-US" b="1" dirty="0" smtClean="0">
                <a:solidFill>
                  <a:srgbClr val="0070C0"/>
                </a:solidFill>
              </a:rPr>
              <a:t>outsource storage AND computation (services)</a:t>
            </a:r>
            <a:r>
              <a:rPr lang="en-US" dirty="0" smtClean="0"/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In that case, the cloud needs access to your decrypted data.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7550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62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6897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4478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200400" y="1447800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9906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153400" y="638403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8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963584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14300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45276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1755415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1859973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82196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ft-Right Arrow 21"/>
          <p:cNvSpPr/>
          <p:nvPr/>
        </p:nvSpPr>
        <p:spPr>
          <a:xfrm rot="16200000">
            <a:off x="2019300" y="3238500"/>
            <a:ext cx="914400" cy="381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Encrypt at Rest &amp; Decrypt on the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86999"/>
            <a:ext cx="8915400" cy="2771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Split the cloud into computation front-end and storage back-end</a:t>
            </a:r>
          </a:p>
          <a:p>
            <a:pPr lvl="1"/>
            <a:r>
              <a:rPr lang="en-US" dirty="0" smtClean="0"/>
              <a:t>Already the case in many clouds (e.g., Amazon, Azure)</a:t>
            </a:r>
          </a:p>
          <a:p>
            <a:r>
              <a:rPr lang="en-US" dirty="0" smtClean="0"/>
              <a:t>Storage backend only sees encrypted data.</a:t>
            </a:r>
          </a:p>
          <a:p>
            <a:r>
              <a:rPr lang="en-US" dirty="0" smtClean="0"/>
              <a:t>Computation front-end decrypts data on the fly</a:t>
            </a:r>
          </a:p>
          <a:p>
            <a:pPr lvl="1"/>
            <a:r>
              <a:rPr lang="en-US" dirty="0" smtClean="0"/>
              <a:t>Only accesses the data it really needs at any one time</a:t>
            </a:r>
          </a:p>
          <a:p>
            <a:r>
              <a:rPr lang="en-US" dirty="0" smtClean="0"/>
              <a:t>Can be combined with tight access control and logging.</a:t>
            </a:r>
          </a:p>
          <a:p>
            <a:pPr lvl="1"/>
            <a:r>
              <a:rPr lang="en-US" dirty="0" smtClean="0"/>
              <a:t>Key servers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9836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48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9183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6764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156335" y="1734741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4838509" y="2339808"/>
            <a:ext cx="305182" cy="1752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2095286" y="2289947"/>
            <a:ext cx="305182" cy="184462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89735" y="838200"/>
            <a:ext cx="0" cy="259503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04847" y="3440668"/>
            <a:ext cx="19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Services Front 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440668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Storage Back End</a:t>
            </a:r>
          </a:p>
        </p:txBody>
      </p:sp>
      <p:pic>
        <p:nvPicPr>
          <p:cNvPr id="24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12192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8205279" y="858982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6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1246738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2615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72843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2038569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2143127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9" grpId="0" animBg="1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Encrypt at Rest &amp; Decrypt on the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86999"/>
            <a:ext cx="8915400" cy="2771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Protects against data leakage by the storage back-end infrastructure.</a:t>
            </a:r>
          </a:p>
          <a:p>
            <a:r>
              <a:rPr lang="en-US" dirty="0" smtClean="0"/>
              <a:t>Limits the amount of data leakage by the front-end at any one time.</a:t>
            </a:r>
          </a:p>
          <a:p>
            <a:r>
              <a:rPr lang="en-US" dirty="0" smtClean="0"/>
              <a:t>Common practice.</a:t>
            </a:r>
          </a:p>
          <a:p>
            <a:r>
              <a:rPr lang="en-US" dirty="0" smtClean="0"/>
              <a:t>Much better than no encryption.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9836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48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9183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6764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156335" y="1734741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4838509" y="2339808"/>
            <a:ext cx="305182" cy="1752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2095286" y="2289947"/>
            <a:ext cx="305182" cy="184462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89735" y="838200"/>
            <a:ext cx="0" cy="259503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12192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8205279" y="858982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6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1246738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2615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72843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2038569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2143127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04847" y="3440668"/>
            <a:ext cx="19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Services Front End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3440668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Storage Back 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31152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complies with government regulations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Lack of visibility</a:t>
            </a:r>
          </a:p>
          <a:p>
            <a:pPr lvl="1"/>
            <a:r>
              <a:rPr lang="en-US" dirty="0" smtClean="0"/>
              <a:t>Users only see results (e.g., web pages) from the front-end. What is happening internally?</a:t>
            </a:r>
          </a:p>
          <a:p>
            <a:r>
              <a:rPr lang="en-US" dirty="0" smtClean="0"/>
              <a:t>Download data and check encryption?</a:t>
            </a:r>
          </a:p>
          <a:p>
            <a:pPr lvl="1"/>
            <a:r>
              <a:rPr lang="en-US" dirty="0" smtClean="0"/>
              <a:t>The cloud can always just encrypt on the fly.</a:t>
            </a:r>
          </a:p>
          <a:p>
            <a:r>
              <a:rPr lang="en-US" dirty="0" smtClean="0"/>
              <a:t>Seems impossible!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How can we be reasonably sure that the cloud is encrypting data at rest?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Plaintext is simpler for the cloud to manage.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Impose </a:t>
            </a:r>
            <a:r>
              <a:rPr lang="en-US" b="1" dirty="0">
                <a:solidFill>
                  <a:srgbClr val="FF0000"/>
                </a:solidFill>
              </a:rPr>
              <a:t>financial penalties</a:t>
            </a:r>
            <a:r>
              <a:rPr lang="en-US" dirty="0"/>
              <a:t> on misbehaving cloud providers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ensure that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economically rational</a:t>
            </a:r>
            <a:r>
              <a:rPr lang="en-US" dirty="0" smtClean="0"/>
              <a:t> cloud provider, encrypts data at rest.</a:t>
            </a:r>
          </a:p>
          <a:p>
            <a:r>
              <a:rPr lang="en-US" dirty="0" smtClean="0"/>
              <a:t>Misbehaving cloud must use double storage.</a:t>
            </a:r>
          </a:p>
          <a:p>
            <a:pPr lvl="1"/>
            <a:r>
              <a:rPr lang="en-US" dirty="0" smtClean="0"/>
              <a:t>Must store </a:t>
            </a:r>
            <a:r>
              <a:rPr lang="en-US" b="1" dirty="0" smtClean="0">
                <a:solidFill>
                  <a:srgbClr val="FF0000"/>
                </a:solidFill>
              </a:rPr>
              <a:t>both decrypted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encrypted</a:t>
            </a:r>
            <a:r>
              <a:rPr lang="en-US" dirty="0" smtClean="0"/>
              <a:t> file.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38181"/>
            <a:ext cx="8710270" cy="800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182880" rIns="182880" bIns="182880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Economically motivate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the cloud to encrypt data at rest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On-screen Show (4:3)</PresentationFormat>
  <Paragraphs>261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Hourglass Schemes: How to Prove that Cloud Files Are Encrypted</vt:lpstr>
      <vt:lpstr>PowerPoint Presentation</vt:lpstr>
      <vt:lpstr>A Major Drawback</vt:lpstr>
      <vt:lpstr>Defending Against Accidental Data Leakage</vt:lpstr>
      <vt:lpstr>Defending Against Accidental Data Leakage</vt:lpstr>
      <vt:lpstr>Encrypt at Rest &amp; Decrypt on the Fly</vt:lpstr>
      <vt:lpstr>Encrypt at Rest &amp; Decrypt on the Fly</vt:lpstr>
      <vt:lpstr>The Problem</vt:lpstr>
      <vt:lpstr>Our Solution</vt:lpstr>
      <vt:lpstr>Our Solution: Hourglass Schemes</vt:lpstr>
      <vt:lpstr>Intuition</vt:lpstr>
      <vt:lpstr>Hourglass Framework: More than a Scheme</vt:lpstr>
      <vt:lpstr>Encodings</vt:lpstr>
      <vt:lpstr>Hourglass Functions</vt:lpstr>
      <vt:lpstr>Hourglass Function: RSA</vt:lpstr>
      <vt:lpstr>Hourglass Function: Permutation</vt:lpstr>
      <vt:lpstr>PowerPoint Presentation</vt:lpstr>
      <vt:lpstr>Comparison of Hourglass Functions</vt:lpstr>
      <vt:lpstr>PowerPoint Presentation</vt:lpstr>
      <vt:lpstr>Challenge-Response Protocol</vt:lpstr>
      <vt:lpstr>Limitations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Hourglass Schemes: How to Prove that Cloud Files Are Encrypted</dc:title>
  <dc:creator/>
  <cp:keywords>hourglass, proof of encryption</cp:keywords>
  <cp:lastModifiedBy/>
  <cp:revision>1</cp:revision>
  <dcterms:created xsi:type="dcterms:W3CDTF">2013-02-04T16:45:09Z</dcterms:created>
  <dcterms:modified xsi:type="dcterms:W3CDTF">2013-02-04T16:45:40Z</dcterms:modified>
</cp:coreProperties>
</file>